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ource Sans Pro" panose="020B0503030403020204" pitchFamily="34" charset="0"/>
      <p:regular r:id="rId18"/>
    </p:embeddedFont>
    <p:embeddedFont>
      <p:font typeface="Source Sans Pro Bold" panose="020B0703030403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2514005"/>
            <a:ext cx="9445526" cy="2884967"/>
            <a:chOff x="0" y="0"/>
            <a:chExt cx="12594035" cy="38466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3846623"/>
            </a:xfrm>
            <a:custGeom>
              <a:avLst/>
              <a:gdLst/>
              <a:ahLst/>
              <a:cxnLst/>
              <a:rect l="l" t="t" r="r" b="b"/>
              <a:pathLst>
                <a:path w="12594035" h="3846623">
                  <a:moveTo>
                    <a:pt x="0" y="0"/>
                  </a:moveTo>
                  <a:lnTo>
                    <a:pt x="12594035" y="0"/>
                  </a:lnTo>
                  <a:lnTo>
                    <a:pt x="12594035" y="3846623"/>
                  </a:lnTo>
                  <a:lnTo>
                    <a:pt x="0" y="3846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594035" cy="39037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124E73"/>
                  </a:solidFill>
                  <a:latin typeface="Arimo"/>
                  <a:ea typeface="Arimo"/>
                  <a:cs typeface="Arimo"/>
                  <a:sym typeface="Arimo"/>
                </a:rPr>
                <a:t>Coca-Cola (KO) Stock Analysis: Live Price Trends and Investment Insights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5597129"/>
            <a:ext cx="9445526" cy="1360885"/>
            <a:chOff x="0" y="0"/>
            <a:chExt cx="12594035" cy="18145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2594035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415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This presentation analyzes Coca-Cola's (KO) live stock price trends. We use Jupyter Notebook for real-time data and visualizations. Technical indicators like moving averages are included. The goal is to provide key investment insights.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7475" y="7293322"/>
            <a:ext cx="463154" cy="463154"/>
            <a:chOff x="0" y="0"/>
            <a:chExt cx="617538" cy="6175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F46A62-4CF4-4790-AE8E-4FDBD2B97AFD}"/>
              </a:ext>
            </a:extLst>
          </p:cNvPr>
          <p:cNvSpPr txBox="1"/>
          <p:nvPr/>
        </p:nvSpPr>
        <p:spPr>
          <a:xfrm>
            <a:off x="76199" y="3695700"/>
            <a:ext cx="18135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/>
              <a:t>BY</a:t>
            </a:r>
          </a:p>
          <a:p>
            <a:pPr algn="ctr"/>
            <a:r>
              <a:rPr lang="en-IN" sz="5400" b="1" dirty="0"/>
              <a:t>SOURAV MOHANTY</a:t>
            </a:r>
          </a:p>
          <a:p>
            <a:pPr algn="ctr"/>
            <a:r>
              <a:rPr lang="en-IN" b="1" dirty="0">
                <a:latin typeface="Posterama (Headings)"/>
              </a:rPr>
              <a:t>thesouravmohanty@gmail.com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897D84-86E1-45B0-A732-996A7987D246}"/>
              </a:ext>
            </a:extLst>
          </p:cNvPr>
          <p:cNvSpPr/>
          <p:nvPr/>
        </p:nvSpPr>
        <p:spPr>
          <a:xfrm>
            <a:off x="8839199" y="6348412"/>
            <a:ext cx="6096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30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-5358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1727299"/>
            <a:ext cx="9445526" cy="1771947"/>
            <a:chOff x="0" y="0"/>
            <a:chExt cx="12594035" cy="23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124E73"/>
                  </a:solidFill>
                  <a:latin typeface="Arimo"/>
                  <a:ea typeface="Arimo"/>
                  <a:cs typeface="Arimo"/>
                  <a:sym typeface="Arimo"/>
                </a:rPr>
                <a:t>Data Extraction: Real-Time KO Stock Price via API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992238" y="3924449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92238" y="4916686"/>
            <a:ext cx="2864941" cy="442912"/>
            <a:chOff x="0" y="0"/>
            <a:chExt cx="3819922" cy="590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19922" cy="590550"/>
            </a:xfrm>
            <a:custGeom>
              <a:avLst/>
              <a:gdLst/>
              <a:ahLst/>
              <a:cxnLst/>
              <a:rect l="l" t="t" r="r" b="b"/>
              <a:pathLst>
                <a:path w="3819922" h="590550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81992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B4150"/>
                  </a:solidFill>
                  <a:latin typeface="Arimo"/>
                  <a:ea typeface="Arimo"/>
                  <a:cs typeface="Arimo"/>
                  <a:sym typeface="Arimo"/>
                </a:rPr>
                <a:t>Real-Time Data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5529709"/>
            <a:ext cx="2864941" cy="907256"/>
            <a:chOff x="0" y="0"/>
            <a:chExt cx="3819922" cy="12096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19922" cy="1209675"/>
            </a:xfrm>
            <a:custGeom>
              <a:avLst/>
              <a:gdLst/>
              <a:ahLst/>
              <a:cxnLst/>
              <a:rect l="l" t="t" r="r" b="b"/>
              <a:pathLst>
                <a:path w="3819922" h="1209675">
                  <a:moveTo>
                    <a:pt x="0" y="0"/>
                  </a:moveTo>
                  <a:lnTo>
                    <a:pt x="3819922" y="0"/>
                  </a:lnTo>
                  <a:lnTo>
                    <a:pt x="3819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3819922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415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Live stock prices are extracted using an API.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4282380" y="3924449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4282380" y="4916686"/>
            <a:ext cx="2865090" cy="885825"/>
            <a:chOff x="0" y="0"/>
            <a:chExt cx="3820120" cy="11811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20120" cy="1181100"/>
            </a:xfrm>
            <a:custGeom>
              <a:avLst/>
              <a:gdLst/>
              <a:ahLst/>
              <a:cxnLst/>
              <a:rect l="l" t="t" r="r" b="b"/>
              <a:pathLst>
                <a:path w="3820120" h="1181100">
                  <a:moveTo>
                    <a:pt x="0" y="0"/>
                  </a:moveTo>
                  <a:lnTo>
                    <a:pt x="3820120" y="0"/>
                  </a:lnTo>
                  <a:lnTo>
                    <a:pt x="382012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820120" cy="1219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B4150"/>
                  </a:solidFill>
                  <a:latin typeface="Arimo"/>
                  <a:ea typeface="Arimo"/>
                  <a:cs typeface="Arimo"/>
                  <a:sym typeface="Arimo"/>
                </a:rPr>
                <a:t>Jupyter Notebook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282380" y="5972621"/>
            <a:ext cx="2865090" cy="907256"/>
            <a:chOff x="0" y="0"/>
            <a:chExt cx="3820120" cy="12096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820120" cy="1209675"/>
            </a:xfrm>
            <a:custGeom>
              <a:avLst/>
              <a:gdLst/>
              <a:ahLst/>
              <a:cxnLst/>
              <a:rect l="l" t="t" r="r" b="b"/>
              <a:pathLst>
                <a:path w="3820120" h="1209675">
                  <a:moveTo>
                    <a:pt x="0" y="0"/>
                  </a:moveTo>
                  <a:lnTo>
                    <a:pt x="3820120" y="0"/>
                  </a:lnTo>
                  <a:lnTo>
                    <a:pt x="382012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382012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415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Data is processed in a Jupyter Notebook.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7572672" y="3924449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7572672" y="4916686"/>
            <a:ext cx="2864941" cy="885825"/>
            <a:chOff x="0" y="0"/>
            <a:chExt cx="3819922" cy="1181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819922" cy="1181100"/>
            </a:xfrm>
            <a:custGeom>
              <a:avLst/>
              <a:gdLst/>
              <a:ahLst/>
              <a:cxnLst/>
              <a:rect l="l" t="t" r="r" b="b"/>
              <a:pathLst>
                <a:path w="3819922" h="1181100">
                  <a:moveTo>
                    <a:pt x="0" y="0"/>
                  </a:moveTo>
                  <a:lnTo>
                    <a:pt x="3819922" y="0"/>
                  </a:lnTo>
                  <a:lnTo>
                    <a:pt x="3819922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3819922" cy="1219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B4150"/>
                  </a:solidFill>
                  <a:latin typeface="Arimo"/>
                  <a:ea typeface="Arimo"/>
                  <a:cs typeface="Arimo"/>
                  <a:sym typeface="Arimo"/>
                </a:rPr>
                <a:t>Automated Updates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572672" y="5972621"/>
            <a:ext cx="2864941" cy="1360885"/>
            <a:chOff x="0" y="0"/>
            <a:chExt cx="3819922" cy="181451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819922" cy="1814513"/>
            </a:xfrm>
            <a:custGeom>
              <a:avLst/>
              <a:gdLst/>
              <a:ahLst/>
              <a:cxnLst/>
              <a:rect l="l" t="t" r="r" b="b"/>
              <a:pathLst>
                <a:path w="3819922" h="1814513">
                  <a:moveTo>
                    <a:pt x="0" y="0"/>
                  </a:moveTo>
                  <a:lnTo>
                    <a:pt x="3819922" y="0"/>
                  </a:lnTo>
                  <a:lnTo>
                    <a:pt x="3819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3819922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415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Data updates automatically for current analysis.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92238" y="7652445"/>
            <a:ext cx="9445526" cy="907256"/>
            <a:chOff x="0" y="0"/>
            <a:chExt cx="12594035" cy="12096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12594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415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Real-time stock data is crucial for accurate analysis. The API provides up-to-date information.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2799309"/>
            <a:ext cx="16303526" cy="1771947"/>
            <a:chOff x="0" y="0"/>
            <a:chExt cx="21738035" cy="236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38034" cy="2362597"/>
            </a:xfrm>
            <a:custGeom>
              <a:avLst/>
              <a:gdLst/>
              <a:ahLst/>
              <a:cxnLst/>
              <a:rect l="l" t="t" r="r" b="b"/>
              <a:pathLst>
                <a:path w="21738034" h="2362597">
                  <a:moveTo>
                    <a:pt x="0" y="0"/>
                  </a:moveTo>
                  <a:lnTo>
                    <a:pt x="21738034" y="0"/>
                  </a:lnTo>
                  <a:lnTo>
                    <a:pt x="2173803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1738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124E73"/>
                  </a:solidFill>
                  <a:latin typeface="Arimo"/>
                  <a:ea typeface="Arimo"/>
                  <a:cs typeface="Arimo"/>
                  <a:sym typeface="Arimo"/>
                </a:rPr>
                <a:t>Moving Average Calculations: 20-Day and 50-Day Indicators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5279975"/>
            <a:ext cx="4196060" cy="442912"/>
            <a:chOff x="0" y="0"/>
            <a:chExt cx="5594747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94747" cy="590550"/>
            </a:xfrm>
            <a:custGeom>
              <a:avLst/>
              <a:gdLst/>
              <a:ahLst/>
              <a:cxnLst/>
              <a:rect l="l" t="t" r="r" b="b"/>
              <a:pathLst>
                <a:path w="5594747" h="590550">
                  <a:moveTo>
                    <a:pt x="0" y="0"/>
                  </a:moveTo>
                  <a:lnTo>
                    <a:pt x="5594747" y="0"/>
                  </a:lnTo>
                  <a:lnTo>
                    <a:pt x="559474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594747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124E73"/>
                  </a:solidFill>
                  <a:latin typeface="Arimo"/>
                  <a:ea typeface="Arimo"/>
                  <a:cs typeface="Arimo"/>
                  <a:sym typeface="Arimo"/>
                </a:rPr>
                <a:t>20-Day Moving Average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6006405"/>
            <a:ext cx="7805886" cy="453629"/>
            <a:chOff x="0" y="0"/>
            <a:chExt cx="10407848" cy="6048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415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Calculates the average price over the last 20 days.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99401" y="5279975"/>
            <a:ext cx="4195316" cy="442912"/>
            <a:chOff x="0" y="0"/>
            <a:chExt cx="5593755" cy="5905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593755" cy="590550"/>
            </a:xfrm>
            <a:custGeom>
              <a:avLst/>
              <a:gdLst/>
              <a:ahLst/>
              <a:cxnLst/>
              <a:rect l="l" t="t" r="r" b="b"/>
              <a:pathLst>
                <a:path w="5593755" h="590550">
                  <a:moveTo>
                    <a:pt x="0" y="0"/>
                  </a:moveTo>
                  <a:lnTo>
                    <a:pt x="5593755" y="0"/>
                  </a:lnTo>
                  <a:lnTo>
                    <a:pt x="559375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593755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124E73"/>
                  </a:solidFill>
                  <a:latin typeface="Arimo"/>
                  <a:ea typeface="Arimo"/>
                  <a:cs typeface="Arimo"/>
                  <a:sym typeface="Arimo"/>
                </a:rPr>
                <a:t>50-Day Moving Average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99401" y="6006405"/>
            <a:ext cx="7805886" cy="453629"/>
            <a:chOff x="0" y="0"/>
            <a:chExt cx="10407848" cy="6048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415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Calculates the average price over the last 50 days.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92238" y="7034064"/>
            <a:ext cx="16303526" cy="453629"/>
            <a:chOff x="0" y="0"/>
            <a:chExt cx="21738035" cy="6048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415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Moving averages help smooth out price fluctuations. They also reveal underlying trends in the stock.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79115" y="612130"/>
            <a:ext cx="14307890" cy="695771"/>
            <a:chOff x="0" y="0"/>
            <a:chExt cx="19077187" cy="9276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077187" cy="927695"/>
            </a:xfrm>
            <a:custGeom>
              <a:avLst/>
              <a:gdLst/>
              <a:ahLst/>
              <a:cxnLst/>
              <a:rect l="l" t="t" r="r" b="b"/>
              <a:pathLst>
                <a:path w="19077187" h="927695">
                  <a:moveTo>
                    <a:pt x="0" y="0"/>
                  </a:moveTo>
                  <a:lnTo>
                    <a:pt x="19077187" y="0"/>
                  </a:lnTo>
                  <a:lnTo>
                    <a:pt x="19077187" y="927695"/>
                  </a:lnTo>
                  <a:lnTo>
                    <a:pt x="0" y="9276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077187" cy="9657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437"/>
                </a:lnSpc>
              </a:pPr>
              <a:r>
                <a:rPr lang="en-US" sz="4375">
                  <a:solidFill>
                    <a:srgbClr val="124E73"/>
                  </a:solidFill>
                  <a:latin typeface="Arimo"/>
                  <a:ea typeface="Arimo"/>
                  <a:cs typeface="Arimo"/>
                  <a:sym typeface="Arimo"/>
                </a:rPr>
                <a:t>Visualizing Trends: Interactive Price Charts and Tables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9115" y="9359205"/>
            <a:ext cx="16729770" cy="356146"/>
            <a:chOff x="0" y="0"/>
            <a:chExt cx="22306360" cy="474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306359" cy="474862"/>
            </a:xfrm>
            <a:custGeom>
              <a:avLst/>
              <a:gdLst/>
              <a:ahLst/>
              <a:cxnLst/>
              <a:rect l="l" t="t" r="r" b="b"/>
              <a:pathLst>
                <a:path w="22306359" h="474862">
                  <a:moveTo>
                    <a:pt x="0" y="0"/>
                  </a:moveTo>
                  <a:lnTo>
                    <a:pt x="22306359" y="0"/>
                  </a:lnTo>
                  <a:lnTo>
                    <a:pt x="22306359" y="474862"/>
                  </a:lnTo>
                  <a:lnTo>
                    <a:pt x="0" y="474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2306360" cy="5320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50"/>
                </a:lnSpc>
              </a:pPr>
              <a:r>
                <a:rPr lang="en-US" sz="1750">
                  <a:solidFill>
                    <a:srgbClr val="2B415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Visualizations make trends easier to understand. Charts and tables provide clear data.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790869" y="2077229"/>
            <a:ext cx="14706262" cy="6512648"/>
          </a:xfrm>
          <a:custGeom>
            <a:avLst/>
            <a:gdLst/>
            <a:ahLst/>
            <a:cxnLst/>
            <a:rect l="l" t="t" r="r" b="b"/>
            <a:pathLst>
              <a:path w="14706262" h="6512648">
                <a:moveTo>
                  <a:pt x="0" y="0"/>
                </a:moveTo>
                <a:lnTo>
                  <a:pt x="14706262" y="0"/>
                </a:lnTo>
                <a:lnTo>
                  <a:pt x="14706262" y="6512648"/>
                </a:lnTo>
                <a:lnTo>
                  <a:pt x="0" y="6512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26004" y="1422651"/>
            <a:ext cx="12062471" cy="3720849"/>
          </a:xfrm>
          <a:custGeom>
            <a:avLst/>
            <a:gdLst/>
            <a:ahLst/>
            <a:cxnLst/>
            <a:rect l="l" t="t" r="r" b="b"/>
            <a:pathLst>
              <a:path w="12062471" h="3720849">
                <a:moveTo>
                  <a:pt x="0" y="0"/>
                </a:moveTo>
                <a:lnTo>
                  <a:pt x="12062471" y="0"/>
                </a:lnTo>
                <a:lnTo>
                  <a:pt x="12062471" y="3720849"/>
                </a:lnTo>
                <a:lnTo>
                  <a:pt x="0" y="3720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4" r="-25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01509" y="5515682"/>
            <a:ext cx="12911462" cy="3742618"/>
          </a:xfrm>
          <a:custGeom>
            <a:avLst/>
            <a:gdLst/>
            <a:ahLst/>
            <a:cxnLst/>
            <a:rect l="l" t="t" r="r" b="b"/>
            <a:pathLst>
              <a:path w="12911462" h="3742618">
                <a:moveTo>
                  <a:pt x="0" y="0"/>
                </a:moveTo>
                <a:lnTo>
                  <a:pt x="12911462" y="0"/>
                </a:lnTo>
                <a:lnTo>
                  <a:pt x="12911462" y="3742618"/>
                </a:lnTo>
                <a:lnTo>
                  <a:pt x="0" y="3742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0308"/>
            <a:ext cx="7528540" cy="91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  <a:spcBef>
                <a:spcPct val="0"/>
              </a:spcBef>
            </a:pPr>
            <a:r>
              <a:rPr lang="en-US" sz="4826" b="1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Some Project Visualization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16303526" cy="1771947"/>
            <a:chOff x="0" y="0"/>
            <a:chExt cx="21738035" cy="236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38034" cy="2362597"/>
            </a:xfrm>
            <a:custGeom>
              <a:avLst/>
              <a:gdLst/>
              <a:ahLst/>
              <a:cxnLst/>
              <a:rect l="l" t="t" r="r" b="b"/>
              <a:pathLst>
                <a:path w="21738034" h="2362597">
                  <a:moveTo>
                    <a:pt x="0" y="0"/>
                  </a:moveTo>
                  <a:lnTo>
                    <a:pt x="21738034" y="0"/>
                  </a:lnTo>
                  <a:lnTo>
                    <a:pt x="2173803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1738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124E73"/>
                  </a:solidFill>
                  <a:latin typeface="Arimo"/>
                  <a:ea typeface="Arimo"/>
                  <a:cs typeface="Arimo"/>
                  <a:sym typeface="Arimo"/>
                </a:rPr>
                <a:t>BaseLine Model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41744" y="2667297"/>
            <a:ext cx="4843582" cy="64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6"/>
              </a:lnSpc>
              <a:spcBef>
                <a:spcPct val="0"/>
              </a:spcBef>
            </a:pPr>
            <a:r>
              <a:rPr lang="en-US" sz="3387" b="1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XGBoost Regressor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1744" y="3498835"/>
            <a:ext cx="3060978" cy="59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8"/>
              </a:lnSpc>
              <a:spcBef>
                <a:spcPct val="0"/>
              </a:spcBef>
            </a:pPr>
            <a:r>
              <a:rPr lang="en-US" sz="3087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Evalutaion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11101" y="4797639"/>
            <a:ext cx="9513588" cy="2390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4997" lvl="1" indent="-322499" algn="ctr">
              <a:lnSpc>
                <a:spcPts val="4866"/>
              </a:lnSpc>
              <a:buFont typeface="Arial"/>
              <a:buChar char="•"/>
            </a:pPr>
            <a:r>
              <a:rPr lang="en-US" sz="2987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Mean Squared Error: 356.9661794862894</a:t>
            </a:r>
          </a:p>
          <a:p>
            <a:pPr marL="644997" lvl="1" indent="-322499" algn="ctr">
              <a:lnSpc>
                <a:spcPts val="4866"/>
              </a:lnSpc>
              <a:buFont typeface="Arial"/>
              <a:buChar char="•"/>
            </a:pPr>
            <a:r>
              <a:rPr lang="en-US" sz="2987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Mean Absolute Error: 15.55999950580679</a:t>
            </a:r>
          </a:p>
          <a:p>
            <a:pPr marL="644997" lvl="1" indent="-322499" algn="ctr">
              <a:lnSpc>
                <a:spcPts val="4866"/>
              </a:lnSpc>
              <a:buFont typeface="Arial"/>
              <a:buChar char="•"/>
            </a:pPr>
            <a:r>
              <a:rPr lang="en-US" sz="2987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Root Mean Squared Error: 18.89354862079354</a:t>
            </a:r>
          </a:p>
          <a:p>
            <a:pPr algn="ctr">
              <a:lnSpc>
                <a:spcPts val="4865"/>
              </a:lnSpc>
              <a:spcBef>
                <a:spcPct val="0"/>
              </a:spcBef>
            </a:pPr>
            <a:endParaRPr lang="en-US" sz="2987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02904" y="8957242"/>
            <a:ext cx="14365956" cy="49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2587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is our baseline Model we used to compare with and trained Decision Tree and Random forest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16303526" cy="1771947"/>
            <a:chOff x="0" y="0"/>
            <a:chExt cx="21738035" cy="236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38034" cy="2362597"/>
            </a:xfrm>
            <a:custGeom>
              <a:avLst/>
              <a:gdLst/>
              <a:ahLst/>
              <a:cxnLst/>
              <a:rect l="l" t="t" r="r" b="b"/>
              <a:pathLst>
                <a:path w="21738034" h="2362597">
                  <a:moveTo>
                    <a:pt x="0" y="0"/>
                  </a:moveTo>
                  <a:lnTo>
                    <a:pt x="21738034" y="0"/>
                  </a:lnTo>
                  <a:lnTo>
                    <a:pt x="2173803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1738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124E73"/>
                  </a:solidFill>
                  <a:latin typeface="Arimo"/>
                  <a:ea typeface="Arimo"/>
                  <a:cs typeface="Arimo"/>
                  <a:sym typeface="Arimo"/>
                </a:rPr>
                <a:t>Model for Prediction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41744" y="2667297"/>
            <a:ext cx="6121956" cy="64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6"/>
              </a:lnSpc>
              <a:spcBef>
                <a:spcPct val="0"/>
              </a:spcBef>
            </a:pPr>
            <a:r>
              <a:rPr lang="en-US" sz="3387" b="1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Random Forest Regressor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1744" y="3498835"/>
            <a:ext cx="3060978" cy="59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8"/>
              </a:lnSpc>
              <a:spcBef>
                <a:spcPct val="0"/>
              </a:spcBef>
            </a:pPr>
            <a:r>
              <a:rPr lang="en-US" sz="3087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Evalutaion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11101" y="4797639"/>
            <a:ext cx="9513588" cy="2390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4997" lvl="1" indent="-322499" algn="ctr">
              <a:lnSpc>
                <a:spcPts val="4866"/>
              </a:lnSpc>
              <a:buFont typeface="Arial"/>
              <a:buChar char="•"/>
            </a:pPr>
            <a:r>
              <a:rPr lang="en-US" sz="2987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Mean Squared Error: 328.00422958885144</a:t>
            </a:r>
          </a:p>
          <a:p>
            <a:pPr marL="644997" lvl="1" indent="-322499" algn="ctr">
              <a:lnSpc>
                <a:spcPts val="4866"/>
              </a:lnSpc>
              <a:buFont typeface="Arial"/>
              <a:buChar char="•"/>
            </a:pPr>
            <a:r>
              <a:rPr lang="en-US" sz="2987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Mean Absolute Error: 14.670273055284303</a:t>
            </a:r>
          </a:p>
          <a:p>
            <a:pPr marL="644997" lvl="1" indent="-322499" algn="ctr">
              <a:lnSpc>
                <a:spcPts val="4866"/>
              </a:lnSpc>
              <a:buFont typeface="Arial"/>
              <a:buChar char="•"/>
            </a:pPr>
            <a:r>
              <a:rPr lang="en-US" sz="2987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Root Mean Squared Error: 18.11088704588628</a:t>
            </a:r>
          </a:p>
          <a:p>
            <a:pPr algn="ctr">
              <a:lnSpc>
                <a:spcPts val="4865"/>
              </a:lnSpc>
              <a:spcBef>
                <a:spcPct val="0"/>
              </a:spcBef>
            </a:pPr>
            <a:endParaRPr lang="en-US" sz="2987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8760958"/>
            <a:ext cx="10914341" cy="49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2587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 we can see for our case RandomForestRegressor works best for Tabular Data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0055" y="3049472"/>
            <a:ext cx="9189245" cy="6764534"/>
          </a:xfrm>
          <a:custGeom>
            <a:avLst/>
            <a:gdLst/>
            <a:ahLst/>
            <a:cxnLst/>
            <a:rect l="l" t="t" r="r" b="b"/>
            <a:pathLst>
              <a:path w="9189245" h="6764534">
                <a:moveTo>
                  <a:pt x="0" y="0"/>
                </a:moveTo>
                <a:lnTo>
                  <a:pt x="9189245" y="0"/>
                </a:lnTo>
                <a:lnTo>
                  <a:pt x="9189245" y="6764534"/>
                </a:lnTo>
                <a:lnTo>
                  <a:pt x="0" y="6764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47725"/>
            <a:ext cx="8739783" cy="85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4"/>
              </a:lnSpc>
              <a:spcBef>
                <a:spcPct val="0"/>
              </a:spcBef>
            </a:pPr>
            <a:r>
              <a:rPr lang="en-US" sz="4442" b="1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Live Prediction for Coco-Cola Stock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199034"/>
            <a:ext cx="9108776" cy="48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1"/>
              </a:lnSpc>
              <a:spcBef>
                <a:spcPct val="0"/>
              </a:spcBef>
            </a:pPr>
            <a:r>
              <a:rPr lang="en-US" sz="2487" b="1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For Live Prediction We used Our Model Random Forest Regressor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178068"/>
            <a:ext cx="6423184" cy="48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1"/>
              </a:lnSpc>
              <a:spcBef>
                <a:spcPct val="0"/>
              </a:spcBef>
            </a:pPr>
            <a:r>
              <a:rPr lang="en-US" sz="2487" b="1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To Fetch Live Data we used Yahoo Finance API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386762"/>
            <a:ext cx="4554388" cy="87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Fetch real time data with intervals and feed to model to get live prediction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7" y="1213396"/>
            <a:ext cx="9445526" cy="2657921"/>
            <a:chOff x="0" y="0"/>
            <a:chExt cx="12594035" cy="35438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594035" cy="36010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124E73"/>
                  </a:solidFill>
                  <a:latin typeface="Arimo"/>
                  <a:ea typeface="Arimo"/>
                  <a:cs typeface="Arimo"/>
                  <a:sym typeface="Arimo"/>
                </a:rPr>
                <a:t>Conclusion: Key Takeaways and Future Outlook for KO Stock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50237" y="4296519"/>
            <a:ext cx="4581079" cy="1633686"/>
            <a:chOff x="0" y="0"/>
            <a:chExt cx="6108105" cy="21782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08065" cy="2178177"/>
            </a:xfrm>
            <a:custGeom>
              <a:avLst/>
              <a:gdLst/>
              <a:ahLst/>
              <a:cxnLst/>
              <a:rect l="l" t="t" r="r" b="b"/>
              <a:pathLst>
                <a:path w="6108065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2121535"/>
                  </a:lnTo>
                  <a:cubicBezTo>
                    <a:pt x="6108065" y="2152904"/>
                    <a:pt x="6082665" y="2178177"/>
                    <a:pt x="605142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133755" y="4580036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B4150"/>
                  </a:solidFill>
                  <a:latin typeface="Arimo"/>
                  <a:ea typeface="Arimo"/>
                  <a:cs typeface="Arimo"/>
                  <a:sym typeface="Arimo"/>
                </a:rPr>
                <a:t>Real-time Data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133755" y="5193060"/>
            <a:ext cx="4014044" cy="453629"/>
            <a:chOff x="0" y="0"/>
            <a:chExt cx="5352058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52058" cy="604838"/>
            </a:xfrm>
            <a:custGeom>
              <a:avLst/>
              <a:gdLst/>
              <a:ahLst/>
              <a:cxnLst/>
              <a:rect l="l" t="t" r="r" b="b"/>
              <a:pathLst>
                <a:path w="5352058" h="604838">
                  <a:moveTo>
                    <a:pt x="0" y="0"/>
                  </a:moveTo>
                  <a:lnTo>
                    <a:pt x="5352058" y="0"/>
                  </a:lnTo>
                  <a:lnTo>
                    <a:pt x="535205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535205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415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Essential for timely analysis.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14834" y="4296519"/>
            <a:ext cx="4581079" cy="1633686"/>
            <a:chOff x="0" y="0"/>
            <a:chExt cx="6108105" cy="21782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108065" cy="2178177"/>
            </a:xfrm>
            <a:custGeom>
              <a:avLst/>
              <a:gdLst/>
              <a:ahLst/>
              <a:cxnLst/>
              <a:rect l="l" t="t" r="r" b="b"/>
              <a:pathLst>
                <a:path w="6108065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2121535"/>
                  </a:lnTo>
                  <a:cubicBezTo>
                    <a:pt x="6108065" y="2152904"/>
                    <a:pt x="6082665" y="2178177"/>
                    <a:pt x="605142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2998351" y="4580036"/>
            <a:ext cx="3544044" cy="442912"/>
            <a:chOff x="0" y="0"/>
            <a:chExt cx="4725392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B4150"/>
                  </a:solidFill>
                  <a:latin typeface="Arimo"/>
                  <a:ea typeface="Arimo"/>
                  <a:cs typeface="Arimo"/>
                  <a:sym typeface="Arimo"/>
                </a:rPr>
                <a:t>Moving Averages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998351" y="5193060"/>
            <a:ext cx="4014044" cy="453629"/>
            <a:chOff x="0" y="0"/>
            <a:chExt cx="5352058" cy="60483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352058" cy="604838"/>
            </a:xfrm>
            <a:custGeom>
              <a:avLst/>
              <a:gdLst/>
              <a:ahLst/>
              <a:cxnLst/>
              <a:rect l="l" t="t" r="r" b="b"/>
              <a:pathLst>
                <a:path w="5352058" h="604838">
                  <a:moveTo>
                    <a:pt x="0" y="0"/>
                  </a:moveTo>
                  <a:lnTo>
                    <a:pt x="5352058" y="0"/>
                  </a:lnTo>
                  <a:lnTo>
                    <a:pt x="535205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535205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415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Identify trends and signals.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850237" y="6213722"/>
            <a:ext cx="9445526" cy="1633686"/>
            <a:chOff x="0" y="0"/>
            <a:chExt cx="12594035" cy="217824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593955" cy="2178177"/>
            </a:xfrm>
            <a:custGeom>
              <a:avLst/>
              <a:gdLst/>
              <a:ahLst/>
              <a:cxnLst/>
              <a:rect l="l" t="t" r="r" b="b"/>
              <a:pathLst>
                <a:path w="12593955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8133755" y="6497241"/>
            <a:ext cx="3544044" cy="442912"/>
            <a:chOff x="0" y="0"/>
            <a:chExt cx="4725392" cy="5905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B4150"/>
                  </a:solidFill>
                  <a:latin typeface="Arimo"/>
                  <a:ea typeface="Arimo"/>
                  <a:cs typeface="Arimo"/>
                  <a:sym typeface="Arimo"/>
                </a:rPr>
                <a:t>Risk Management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133755" y="7110264"/>
            <a:ext cx="8878491" cy="453629"/>
            <a:chOff x="0" y="0"/>
            <a:chExt cx="11837988" cy="6048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837988" cy="604838"/>
            </a:xfrm>
            <a:custGeom>
              <a:avLst/>
              <a:gdLst/>
              <a:ahLst/>
              <a:cxnLst/>
              <a:rect l="l" t="t" r="r" b="b"/>
              <a:pathLst>
                <a:path w="11837988" h="604838">
                  <a:moveTo>
                    <a:pt x="0" y="0"/>
                  </a:moveTo>
                  <a:lnTo>
                    <a:pt x="11837988" y="0"/>
                  </a:lnTo>
                  <a:lnTo>
                    <a:pt x="118379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1183798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415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Critical for investment.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850237" y="8166347"/>
            <a:ext cx="9445526" cy="907256"/>
            <a:chOff x="0" y="0"/>
            <a:chExt cx="12594035" cy="12096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12594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415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Coca-Cola stock shows potential based on trend analysis. Continuous monitoring is essential.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373</Words>
  <Application>Microsoft Office PowerPoint</Application>
  <PresentationFormat>Custom</PresentationFormat>
  <Paragraphs>69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Source Sans Pro</vt:lpstr>
      <vt:lpstr>Arial</vt:lpstr>
      <vt:lpstr>Source Sans Pro Bold</vt:lpstr>
      <vt:lpstr>Arimo</vt:lpstr>
      <vt:lpstr>Calibri</vt:lpstr>
      <vt:lpstr>Posterama (Headings)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Coca-Cola-KO-Stock-Analysis-Live-Price-Trends-and-Investment-Insights.pptx</dc:title>
  <cp:lastModifiedBy>Sourav Mohanty</cp:lastModifiedBy>
  <cp:revision>6</cp:revision>
  <dcterms:created xsi:type="dcterms:W3CDTF">2006-08-16T00:00:00Z</dcterms:created>
  <dcterms:modified xsi:type="dcterms:W3CDTF">2025-03-12T17:00:48Z</dcterms:modified>
  <dc:identifier>DAGgZdlJ834</dc:identifier>
</cp:coreProperties>
</file>